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58" r:id="rId3"/>
    <p:sldId id="261" r:id="rId4"/>
    <p:sldId id="291" r:id="rId5"/>
    <p:sldId id="262" r:id="rId6"/>
    <p:sldId id="294" r:id="rId7"/>
    <p:sldId id="264" r:id="rId8"/>
    <p:sldId id="295" r:id="rId9"/>
    <p:sldId id="285" r:id="rId10"/>
    <p:sldId id="263" r:id="rId11"/>
    <p:sldId id="298" r:id="rId12"/>
    <p:sldId id="299" r:id="rId13"/>
    <p:sldId id="300" r:id="rId14"/>
    <p:sldId id="293" r:id="rId15"/>
    <p:sldId id="296" r:id="rId16"/>
    <p:sldId id="297" r:id="rId17"/>
    <p:sldId id="280" r:id="rId1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Muli" panose="02000503040000020004" pitchFamily="2" charset="77"/>
      <p:regular r:id="rId21"/>
      <p:bold r:id="rId22"/>
      <p:italic r:id="rId23"/>
      <p:boldItalic r:id="rId24"/>
    </p:embeddedFont>
    <p:embeddedFont>
      <p:font typeface="Nixie One" panose="02000503080000020004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4E590F-EDE6-436B-B223-9F0DE407BDC3}">
  <a:tblStyle styleId="{1B4E590F-EDE6-436B-B223-9F0DE407BDC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4"/>
  </p:normalViewPr>
  <p:slideViewPr>
    <p:cSldViewPr snapToGrid="0">
      <p:cViewPr varScale="1">
        <p:scale>
          <a:sx n="162" d="100"/>
          <a:sy n="162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Shape 1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203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510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533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005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581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Shape 1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Shape 1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Shape 1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Shape 1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53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55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Shape 15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Shape 1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967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245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grpSp>
        <p:nvGrpSpPr>
          <p:cNvPr id="10" name="Shape 10"/>
          <p:cNvGrpSpPr/>
          <p:nvPr/>
        </p:nvGrpSpPr>
        <p:grpSpPr>
          <a:xfrm rot="10800000" flipH="1">
            <a:off x="3692751" y="38248"/>
            <a:ext cx="1758132" cy="1523096"/>
            <a:chOff x="4088875" y="1431100"/>
            <a:chExt cx="3293000" cy="2852775"/>
          </a:xfrm>
        </p:grpSpPr>
        <p:sp>
          <p:nvSpPr>
            <p:cNvPr id="11" name="Shape 11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" name="Shape 58"/>
          <p:cNvSpPr/>
          <p:nvPr/>
        </p:nvSpPr>
        <p:spPr>
          <a:xfrm rot="10800000" flipH="1">
            <a:off x="2809875" y="-172875"/>
            <a:ext cx="1111499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 rot="10800000" flipH="1">
            <a:off x="3602723" y="1360109"/>
            <a:ext cx="493799" cy="4274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 rot="10800000" flipH="1">
            <a:off x="5278914" y="855278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10800000" flipH="1">
            <a:off x="5365798" y="352324"/>
            <a:ext cx="493799" cy="4271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2" name="Shape 62"/>
          <p:cNvGrpSpPr/>
          <p:nvPr/>
        </p:nvGrpSpPr>
        <p:grpSpPr>
          <a:xfrm>
            <a:off x="5549153" y="1029780"/>
            <a:ext cx="404640" cy="374058"/>
            <a:chOff x="5975075" y="2327500"/>
            <a:chExt cx="420100" cy="388350"/>
          </a:xfrm>
        </p:grpSpPr>
        <p:sp>
          <p:nvSpPr>
            <p:cNvPr id="63" name="Shape 6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" name="Shape 65"/>
          <p:cNvSpPr/>
          <p:nvPr/>
        </p:nvSpPr>
        <p:spPr>
          <a:xfrm>
            <a:off x="3253021" y="113273"/>
            <a:ext cx="225084" cy="38996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66"/>
          <p:cNvGrpSpPr/>
          <p:nvPr/>
        </p:nvGrpSpPr>
        <p:grpSpPr>
          <a:xfrm>
            <a:off x="4380525" y="515192"/>
            <a:ext cx="382958" cy="607110"/>
            <a:chOff x="6718575" y="2318625"/>
            <a:chExt cx="256950" cy="407375"/>
          </a:xfrm>
        </p:grpSpPr>
        <p:sp>
          <p:nvSpPr>
            <p:cNvPr id="67" name="Shape 6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" name="Shape 75"/>
          <p:cNvGrpSpPr/>
          <p:nvPr/>
        </p:nvGrpSpPr>
        <p:grpSpPr>
          <a:xfrm>
            <a:off x="3199463" y="902958"/>
            <a:ext cx="395017" cy="403296"/>
            <a:chOff x="3951850" y="2985350"/>
            <a:chExt cx="407950" cy="416500"/>
          </a:xfrm>
        </p:grpSpPr>
        <p:sp>
          <p:nvSpPr>
            <p:cNvPr id="76" name="Shape 7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" name="Shape 80"/>
          <p:cNvGrpSpPr/>
          <p:nvPr/>
        </p:nvGrpSpPr>
        <p:grpSpPr>
          <a:xfrm rot="10800000" flipH="1">
            <a:off x="3920311" y="3981675"/>
            <a:ext cx="1303376" cy="1127987"/>
            <a:chOff x="238125" y="1431100"/>
            <a:chExt cx="3296350" cy="2852775"/>
          </a:xfrm>
        </p:grpSpPr>
        <p:sp>
          <p:nvSpPr>
            <p:cNvPr id="81" name="Shape 81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3" name="Shape 163"/>
          <p:cNvSpPr/>
          <p:nvPr/>
        </p:nvSpPr>
        <p:spPr>
          <a:xfrm rot="10800000" flipH="1">
            <a:off x="5010533" y="4576647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10800000" flipH="1">
            <a:off x="5133679" y="4056450"/>
            <a:ext cx="540000" cy="4673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 rot="10800000" flipH="1">
            <a:off x="3530384" y="4576661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5370704" y="4867760"/>
            <a:ext cx="312502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8" name="Shape 168"/>
          <p:cNvGrpSpPr/>
          <p:nvPr/>
        </p:nvGrpSpPr>
        <p:grpSpPr>
          <a:xfrm>
            <a:off x="5772008" y="4056440"/>
            <a:ext cx="573942" cy="550550"/>
            <a:chOff x="5241175" y="4959100"/>
            <a:chExt cx="539775" cy="517775"/>
          </a:xfrm>
        </p:grpSpPr>
        <p:sp>
          <p:nvSpPr>
            <p:cNvPr id="169" name="Shape 16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5" name="Shape 175"/>
          <p:cNvSpPr/>
          <p:nvPr/>
        </p:nvSpPr>
        <p:spPr>
          <a:xfrm>
            <a:off x="3429208" y="3904791"/>
            <a:ext cx="377838" cy="3436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517" name="Shape 517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518" name="Shape 518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5" name="Shape 565"/>
          <p:cNvGrpSpPr/>
          <p:nvPr/>
        </p:nvGrpSpPr>
        <p:grpSpPr>
          <a:xfrm rot="10800000" flipH="1">
            <a:off x="7663686" y="3682711"/>
            <a:ext cx="1034724" cy="895486"/>
            <a:chOff x="238125" y="1431100"/>
            <a:chExt cx="3296350" cy="2852775"/>
          </a:xfrm>
        </p:grpSpPr>
        <p:sp>
          <p:nvSpPr>
            <p:cNvPr id="566" name="Shape 566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48" name="Shape 648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0" name="Shape 650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2" name="Shape 652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3" name="Shape 653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4" name="Shape 654"/>
          <p:cNvSpPr/>
          <p:nvPr/>
        </p:nvSpPr>
        <p:spPr>
          <a:xfrm rot="10800000" flipH="1">
            <a:off x="7821347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5" name="Shape 655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56" name="Shape 656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657" name="Shape 65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9" name="Shape 659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8772688" y="44618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1" name="Shape 661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662" name="Shape 66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8" name="Shape 668"/>
          <p:cNvSpPr/>
          <p:nvPr/>
        </p:nvSpPr>
        <p:spPr>
          <a:xfrm>
            <a:off x="8081325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9" name="Shape 669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670" name="Shape 67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8" name="Shape 678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679" name="Shape 6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6" name="Shape 686"/>
          <p:cNvSpPr txBox="1">
            <a:spLocks noGrp="1"/>
          </p:cNvSpPr>
          <p:nvPr>
            <p:ph type="body" idx="2"/>
          </p:nvPr>
        </p:nvSpPr>
        <p:spPr>
          <a:xfrm>
            <a:off x="4562087" y="2414450"/>
            <a:ext cx="2667300" cy="2663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687" name="Shape 687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688" name="Shape 688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35" name="Shape 735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39" name="Shape 739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740" name="Shape 74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42" name="Shape 742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43" name="Shape 743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744" name="Shape 74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2" name="Shape 752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753" name="Shape 75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7" name="Shape 757"/>
          <p:cNvGrpSpPr/>
          <p:nvPr/>
        </p:nvGrpSpPr>
        <p:grpSpPr>
          <a:xfrm rot="10800000" flipH="1">
            <a:off x="7663686" y="3682711"/>
            <a:ext cx="1034724" cy="895486"/>
            <a:chOff x="238125" y="1431100"/>
            <a:chExt cx="3296350" cy="2852775"/>
          </a:xfrm>
        </p:grpSpPr>
        <p:sp>
          <p:nvSpPr>
            <p:cNvPr id="758" name="Shape 758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40" name="Shape 840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1" name="Shape 841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2" name="Shape 842"/>
          <p:cNvSpPr/>
          <p:nvPr/>
        </p:nvSpPr>
        <p:spPr>
          <a:xfrm rot="10800000" flipH="1">
            <a:off x="7821347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3" name="Shape 843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8772688" y="44618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45" name="Shape 845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846" name="Shape 8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52" name="Shape 852"/>
          <p:cNvSpPr/>
          <p:nvPr/>
        </p:nvSpPr>
        <p:spPr>
          <a:xfrm>
            <a:off x="8081325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6" name="Shape 856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7" name="Shape 857"/>
          <p:cNvSpPr txBox="1">
            <a:spLocks noGrp="1"/>
          </p:cNvSpPr>
          <p:nvPr>
            <p:ph type="body" idx="3"/>
          </p:nvPr>
        </p:nvSpPr>
        <p:spPr>
          <a:xfrm>
            <a:off x="6309244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858" name="Shape 858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859" name="Shape 859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06" name="Shape 906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7" name="Shape 907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8" name="Shape 908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9" name="Shape 909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10" name="Shape 910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911" name="Shape 91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13" name="Shape 913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14" name="Shape 914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915" name="Shape 91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23" name="Shape 923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924" name="Shape 92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5" name="Shape 1265"/>
          <p:cNvGrpSpPr/>
          <p:nvPr/>
        </p:nvGrpSpPr>
        <p:grpSpPr>
          <a:xfrm rot="10800000" flipH="1">
            <a:off x="316371" y="178887"/>
            <a:ext cx="1088336" cy="942842"/>
            <a:chOff x="4088875" y="1431100"/>
            <a:chExt cx="3293000" cy="2852775"/>
          </a:xfrm>
        </p:grpSpPr>
        <p:sp>
          <p:nvSpPr>
            <p:cNvPr id="1266" name="Shape 1266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13" name="Shape 1313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4" name="Shape 1314"/>
          <p:cNvSpPr/>
          <p:nvPr/>
        </p:nvSpPr>
        <p:spPr>
          <a:xfrm rot="10800000" flipH="1">
            <a:off x="503115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5" name="Shape 1315"/>
          <p:cNvSpPr/>
          <p:nvPr/>
        </p:nvSpPr>
        <p:spPr>
          <a:xfrm rot="10800000" flipH="1">
            <a:off x="1208423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6" name="Shape 1316"/>
          <p:cNvSpPr/>
          <p:nvPr/>
        </p:nvSpPr>
        <p:spPr>
          <a:xfrm rot="10800000" flipH="1">
            <a:off x="247753" y="49692"/>
            <a:ext cx="295199" cy="255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317" name="Shape 1317"/>
          <p:cNvGrpSpPr/>
          <p:nvPr/>
        </p:nvGrpSpPr>
        <p:grpSpPr>
          <a:xfrm rot="10800000" flipH="1">
            <a:off x="8218342" y="4123089"/>
            <a:ext cx="685311" cy="593091"/>
            <a:chOff x="238125" y="1431100"/>
            <a:chExt cx="3296350" cy="2852775"/>
          </a:xfrm>
        </p:grpSpPr>
        <p:sp>
          <p:nvSpPr>
            <p:cNvPr id="1318" name="Shape 1318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00" name="Shape 1400"/>
          <p:cNvSpPr/>
          <p:nvPr/>
        </p:nvSpPr>
        <p:spPr>
          <a:xfrm rot="10800000" flipH="1">
            <a:off x="8763567" y="4485979"/>
            <a:ext cx="542999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1" name="Shape 1401"/>
          <p:cNvSpPr/>
          <p:nvPr/>
        </p:nvSpPr>
        <p:spPr>
          <a:xfrm rot="10800000" flipH="1">
            <a:off x="8523810" y="4741099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2" name="Shape 1402"/>
          <p:cNvSpPr/>
          <p:nvPr/>
        </p:nvSpPr>
        <p:spPr>
          <a:xfrm rot="10800000" flipH="1">
            <a:off x="8322785" y="3628022"/>
            <a:ext cx="542999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3" name="Shape 1403"/>
          <p:cNvSpPr/>
          <p:nvPr/>
        </p:nvSpPr>
        <p:spPr>
          <a:xfrm rot="10800000" flipH="1">
            <a:off x="8763568" y="4009882"/>
            <a:ext cx="237599" cy="205799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9BBD5"/>
              </a:buClr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480"/>
              </a:spcBef>
              <a:buClr>
                <a:srgbClr val="19BBD5"/>
              </a:buClr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480"/>
              </a:spcBef>
              <a:buClr>
                <a:srgbClr val="19BBD5"/>
              </a:buClr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SmartGrid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 txBox="1">
            <a:spLocks noGrp="1"/>
          </p:cNvSpPr>
          <p:nvPr>
            <p:ph type="body" idx="1"/>
          </p:nvPr>
        </p:nvSpPr>
        <p:spPr>
          <a:xfrm>
            <a:off x="1732700" y="1558079"/>
            <a:ext cx="6398929" cy="28089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b="1" dirty="0"/>
              <a:t>Voeg huis 1 tot 150 toe aan een random batterij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b="1" dirty="0"/>
          </a:p>
          <a:p>
            <a:pPr lvl="1">
              <a:buNone/>
            </a:pPr>
            <a:r>
              <a:rPr lang="nl-NL" b="1" dirty="0"/>
              <a:t>     - Capaciteit batterij bereikt?</a:t>
            </a:r>
          </a:p>
          <a:p>
            <a:pPr lvl="1">
              <a:buNone/>
            </a:pPr>
            <a:endParaRPr lang="nl-NL" b="1" dirty="0"/>
          </a:p>
          <a:p>
            <a:pPr lvl="1">
              <a:buNone/>
            </a:pPr>
            <a:r>
              <a:rPr lang="nl-NL" b="1" dirty="0"/>
              <a:t>        &gt; Check capaciteit van andere batterijen </a:t>
            </a:r>
          </a:p>
          <a:p>
            <a:pPr lvl="1">
              <a:buNone/>
            </a:pPr>
            <a:r>
              <a:rPr lang="nl-NL" b="1" dirty="0"/>
              <a:t>	  </a:t>
            </a:r>
          </a:p>
          <a:p>
            <a:pPr lvl="1">
              <a:buNone/>
            </a:pPr>
            <a:r>
              <a:rPr lang="nl-NL" b="1" dirty="0"/>
              <a:t>        &gt; Voeg huis toe indien mogelijk</a:t>
            </a:r>
          </a:p>
          <a:p>
            <a:pPr lvl="1">
              <a:buNone/>
            </a:pPr>
            <a:endParaRPr lang="nl-NL" b="1" dirty="0"/>
          </a:p>
          <a:p>
            <a:pPr lvl="1">
              <a:buNone/>
            </a:pPr>
            <a:r>
              <a:rPr lang="nl-NL" b="1" dirty="0"/>
              <a:t>        &gt; Break wanneer er geen ruimte meer is</a:t>
            </a:r>
          </a:p>
          <a:p>
            <a:pPr lvl="1">
              <a:buNone/>
            </a:pPr>
            <a:endParaRPr lang="nl-NL" b="1" dirty="0"/>
          </a:p>
          <a:p>
            <a:pPr lvl="1">
              <a:buNone/>
            </a:pPr>
            <a:r>
              <a:rPr lang="nl-NL" b="1" dirty="0"/>
              <a:t>- Sla totale afstand en verbindingen op indien het resultaat verbetert</a:t>
            </a:r>
          </a:p>
          <a:p>
            <a:pPr lvl="1">
              <a:buNone/>
            </a:pPr>
            <a:endParaRPr lang="nl-NL" b="1" dirty="0"/>
          </a:p>
          <a:p>
            <a:pPr lvl="1">
              <a:buNone/>
            </a:pPr>
            <a:endParaRPr lang="nl-NL" b="1" dirty="0"/>
          </a:p>
          <a:p>
            <a:pPr lvl="1">
              <a:buNone/>
            </a:pPr>
            <a:endParaRPr lang="nl-NL" b="1" dirty="0"/>
          </a:p>
        </p:txBody>
      </p:sp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1732700" y="653016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Random </a:t>
            </a:r>
            <a:r>
              <a:rPr lang="en-US" dirty="0" err="1"/>
              <a:t>Algoritme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1732700" y="794654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Resultaten</a:t>
            </a:r>
            <a:r>
              <a:rPr lang="en-US" dirty="0"/>
              <a:t> bounds</a:t>
            </a:r>
            <a:endParaRPr lang="en" dirty="0"/>
          </a:p>
        </p:txBody>
      </p:sp>
      <p:sp>
        <p:nvSpPr>
          <p:cNvPr id="5" name="Shape 1514">
            <a:extLst>
              <a:ext uri="{FF2B5EF4-FFF2-40B4-BE49-F238E27FC236}">
                <a16:creationId xmlns:a16="http://schemas.microsoft.com/office/drawing/2014/main" id="{9E10B47A-D4AD-47E8-8CD2-B056DB87D649}"/>
              </a:ext>
            </a:extLst>
          </p:cNvPr>
          <p:cNvSpPr txBox="1">
            <a:spLocks/>
          </p:cNvSpPr>
          <p:nvPr/>
        </p:nvSpPr>
        <p:spPr>
          <a:xfrm>
            <a:off x="4742700" y="2414450"/>
            <a:ext cx="2667300" cy="824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endParaRPr lang="en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E9D1B6B-6C15-A24B-B9B1-C56D3C24D70C}"/>
              </a:ext>
            </a:extLst>
          </p:cNvPr>
          <p:cNvSpPr/>
          <p:nvPr/>
        </p:nvSpPr>
        <p:spPr>
          <a:xfrm>
            <a:off x="1732699" y="911540"/>
            <a:ext cx="65295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10" name="Tabel 9">
            <a:extLst>
              <a:ext uri="{FF2B5EF4-FFF2-40B4-BE49-F238E27FC236}">
                <a16:creationId xmlns:a16="http://schemas.microsoft.com/office/drawing/2014/main" id="{837B7208-82A1-D54F-B4F4-369EF576A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838214"/>
              </p:ext>
            </p:extLst>
          </p:nvPr>
        </p:nvGraphicFramePr>
        <p:xfrm>
          <a:off x="1803645" y="2414450"/>
          <a:ext cx="4661244" cy="1454684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1553748">
                  <a:extLst>
                    <a:ext uri="{9D8B030D-6E8A-4147-A177-3AD203B41FA5}">
                      <a16:colId xmlns:a16="http://schemas.microsoft.com/office/drawing/2014/main" val="1872309933"/>
                    </a:ext>
                  </a:extLst>
                </a:gridCol>
                <a:gridCol w="1553748">
                  <a:extLst>
                    <a:ext uri="{9D8B030D-6E8A-4147-A177-3AD203B41FA5}">
                      <a16:colId xmlns:a16="http://schemas.microsoft.com/office/drawing/2014/main" val="172603301"/>
                    </a:ext>
                  </a:extLst>
                </a:gridCol>
                <a:gridCol w="1553748">
                  <a:extLst>
                    <a:ext uri="{9D8B030D-6E8A-4147-A177-3AD203B41FA5}">
                      <a16:colId xmlns:a16="http://schemas.microsoft.com/office/drawing/2014/main" val="1209828207"/>
                    </a:ext>
                  </a:extLst>
                </a:gridCol>
              </a:tblGrid>
              <a:tr h="36367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Wijk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504633"/>
                  </a:ext>
                </a:extLst>
              </a:tr>
              <a:tr h="36367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164518"/>
                  </a:ext>
                </a:extLst>
              </a:tr>
              <a:tr h="36367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7917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798009"/>
                  </a:ext>
                </a:extLst>
              </a:tr>
              <a:tr h="36367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1973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975609"/>
                  </a:ext>
                </a:extLst>
              </a:tr>
            </a:tbl>
          </a:graphicData>
        </a:graphic>
      </p:graphicFrame>
      <p:sp>
        <p:nvSpPr>
          <p:cNvPr id="7" name="Rechthoek 6">
            <a:extLst>
              <a:ext uri="{FF2B5EF4-FFF2-40B4-BE49-F238E27FC236}">
                <a16:creationId xmlns:a16="http://schemas.microsoft.com/office/drawing/2014/main" id="{1344207D-F290-394F-9F14-148A6DDF32E3}"/>
              </a:ext>
            </a:extLst>
          </p:cNvPr>
          <p:cNvSpPr/>
          <p:nvPr/>
        </p:nvSpPr>
        <p:spPr>
          <a:xfrm>
            <a:off x="1803645" y="1491120"/>
            <a:ext cx="65295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Per wijk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Absolute min/max</a:t>
            </a:r>
          </a:p>
          <a:p>
            <a:pPr marL="285750" indent="-285750">
              <a:buFontTx/>
              <a:buChar char="-"/>
            </a:pPr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525159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1732700" y="653016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Greedy </a:t>
            </a:r>
            <a:r>
              <a:rPr lang="en-US" dirty="0" err="1"/>
              <a:t>algoritme</a:t>
            </a:r>
            <a:endParaRPr lang="en" dirty="0"/>
          </a:p>
        </p:txBody>
      </p:sp>
      <p:sp>
        <p:nvSpPr>
          <p:cNvPr id="5" name="Shape 1512">
            <a:extLst>
              <a:ext uri="{FF2B5EF4-FFF2-40B4-BE49-F238E27FC236}">
                <a16:creationId xmlns:a16="http://schemas.microsoft.com/office/drawing/2014/main" id="{3889BAE8-BBED-4D6E-BF4C-D5CE7859566A}"/>
              </a:ext>
            </a:extLst>
          </p:cNvPr>
          <p:cNvSpPr txBox="1">
            <a:spLocks/>
          </p:cNvSpPr>
          <p:nvPr/>
        </p:nvSpPr>
        <p:spPr>
          <a:xfrm>
            <a:off x="1902931" y="1375373"/>
            <a:ext cx="5227777" cy="10840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None/>
            </a:pPr>
            <a:r>
              <a:rPr lang="en" b="1" dirty="0"/>
              <a:t>-) </a:t>
            </a:r>
            <a:r>
              <a:rPr lang="en" b="1" dirty="0" err="1"/>
              <a:t>Itereer</a:t>
            </a:r>
            <a:r>
              <a:rPr lang="en" b="1" dirty="0"/>
              <a:t> over </a:t>
            </a:r>
            <a:r>
              <a:rPr lang="en" b="1" dirty="0" err="1"/>
              <a:t>batterijen</a:t>
            </a:r>
            <a:r>
              <a:rPr lang="en" b="1" dirty="0"/>
              <a:t> </a:t>
            </a:r>
          </a:p>
          <a:p>
            <a:pPr lvl="1">
              <a:buNone/>
            </a:pPr>
            <a:r>
              <a:rPr lang="en" b="1" dirty="0"/>
              <a:t>         &gt; </a:t>
            </a:r>
            <a:r>
              <a:rPr lang="en" b="1" dirty="0" err="1"/>
              <a:t>Voeg</a:t>
            </a:r>
            <a:r>
              <a:rPr lang="en" b="1" dirty="0"/>
              <a:t> </a:t>
            </a:r>
            <a:r>
              <a:rPr lang="en" b="1" dirty="0" err="1"/>
              <a:t>dichtsbijzijnde</a:t>
            </a:r>
            <a:r>
              <a:rPr lang="en" b="1" dirty="0"/>
              <a:t> huis toe </a:t>
            </a:r>
            <a:r>
              <a:rPr lang="en" b="1" dirty="0" err="1"/>
              <a:t>aan</a:t>
            </a:r>
            <a:r>
              <a:rPr lang="en" b="1" dirty="0"/>
              <a:t> de </a:t>
            </a:r>
            <a:r>
              <a:rPr lang="en" b="1" dirty="0" err="1"/>
              <a:t>batterij</a:t>
            </a:r>
            <a:endParaRPr lang="en" b="1" dirty="0"/>
          </a:p>
          <a:p>
            <a:pPr lvl="1">
              <a:buNone/>
            </a:pPr>
            <a:endParaRPr lang="en" b="1" dirty="0"/>
          </a:p>
          <a:p>
            <a:pPr lvl="1">
              <a:buNone/>
            </a:pPr>
            <a:r>
              <a:rPr lang="en" b="1" dirty="0"/>
              <a:t>         &gt; </a:t>
            </a:r>
            <a:r>
              <a:rPr lang="en" b="1" dirty="0" err="1"/>
              <a:t>Verwijder</a:t>
            </a:r>
            <a:r>
              <a:rPr lang="en" b="1" dirty="0"/>
              <a:t> huis </a:t>
            </a:r>
            <a:r>
              <a:rPr lang="en" b="1" dirty="0" err="1"/>
              <a:t>uit</a:t>
            </a:r>
            <a:r>
              <a:rPr lang="en" b="1" dirty="0"/>
              <a:t> de </a:t>
            </a:r>
            <a:r>
              <a:rPr lang="en" b="1" dirty="0" err="1"/>
              <a:t>lijst</a:t>
            </a:r>
            <a:br>
              <a:rPr lang="en" b="1" dirty="0"/>
            </a:br>
            <a:r>
              <a:rPr lang="en" b="1" dirty="0"/>
              <a:t> </a:t>
            </a:r>
          </a:p>
          <a:p>
            <a:pPr lvl="1">
              <a:buNone/>
            </a:pPr>
            <a:r>
              <a:rPr lang="en" b="1" dirty="0"/>
              <a:t>        &gt; Ga </a:t>
            </a:r>
            <a:r>
              <a:rPr lang="en" b="1" dirty="0" err="1"/>
              <a:t>naar</a:t>
            </a:r>
            <a:r>
              <a:rPr lang="en" b="1" dirty="0"/>
              <a:t> de </a:t>
            </a:r>
            <a:r>
              <a:rPr lang="en" b="1" dirty="0" err="1"/>
              <a:t>volgende</a:t>
            </a:r>
            <a:r>
              <a:rPr lang="en" b="1" dirty="0"/>
              <a:t> </a:t>
            </a:r>
            <a:r>
              <a:rPr lang="en" b="1" dirty="0" err="1"/>
              <a:t>batterij</a:t>
            </a:r>
            <a:endParaRPr lang="en" b="1" dirty="0"/>
          </a:p>
          <a:p>
            <a:pPr lvl="1">
              <a:buNone/>
            </a:pPr>
            <a:r>
              <a:rPr lang="en" b="1" dirty="0"/>
              <a:t>         </a:t>
            </a:r>
          </a:p>
          <a:p>
            <a:pPr>
              <a:buNone/>
            </a:pPr>
            <a:r>
              <a:rPr lang="en" b="1" dirty="0"/>
              <a:t>Sla </a:t>
            </a:r>
            <a:r>
              <a:rPr lang="en" b="1" dirty="0" err="1"/>
              <a:t>totale</a:t>
            </a:r>
            <a:r>
              <a:rPr lang="en" b="1" dirty="0"/>
              <a:t> </a:t>
            </a:r>
            <a:r>
              <a:rPr lang="en" b="1" dirty="0" err="1"/>
              <a:t>afstand</a:t>
            </a:r>
            <a:r>
              <a:rPr lang="en" b="1" dirty="0"/>
              <a:t> </a:t>
            </a:r>
            <a:r>
              <a:rPr lang="en" b="1" dirty="0" err="1"/>
              <a:t>en</a:t>
            </a:r>
            <a:r>
              <a:rPr lang="en" b="1" dirty="0"/>
              <a:t> </a:t>
            </a:r>
            <a:r>
              <a:rPr lang="en" b="1" dirty="0" err="1"/>
              <a:t>verbindingen</a:t>
            </a:r>
            <a:r>
              <a:rPr lang="en" b="1" dirty="0"/>
              <a:t> op</a:t>
            </a:r>
          </a:p>
          <a:p>
            <a:pPr marL="285750" indent="-285750">
              <a:buFontTx/>
              <a:buChar char="-"/>
            </a:pPr>
            <a:endParaRPr lang="en" b="1" dirty="0"/>
          </a:p>
          <a:p>
            <a:pPr>
              <a:buNone/>
            </a:pPr>
            <a:endParaRPr lang="en" b="1" dirty="0"/>
          </a:p>
        </p:txBody>
      </p:sp>
    </p:spTree>
    <p:extLst>
      <p:ext uri="{BB962C8B-B14F-4D97-AF65-F5344CB8AC3E}">
        <p14:creationId xmlns:p14="http://schemas.microsoft.com/office/powerpoint/2010/main" val="327918035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1732700" y="653016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Hillclimber </a:t>
            </a:r>
            <a:r>
              <a:rPr lang="en-US" dirty="0" err="1"/>
              <a:t>algoritme</a:t>
            </a:r>
            <a:endParaRPr lang="en" dirty="0"/>
          </a:p>
        </p:txBody>
      </p:sp>
      <p:sp>
        <p:nvSpPr>
          <p:cNvPr id="5" name="Shape 1512">
            <a:extLst>
              <a:ext uri="{FF2B5EF4-FFF2-40B4-BE49-F238E27FC236}">
                <a16:creationId xmlns:a16="http://schemas.microsoft.com/office/drawing/2014/main" id="{3889BAE8-BBED-4D6E-BF4C-D5CE7859566A}"/>
              </a:ext>
            </a:extLst>
          </p:cNvPr>
          <p:cNvSpPr txBox="1">
            <a:spLocks/>
          </p:cNvSpPr>
          <p:nvPr/>
        </p:nvSpPr>
        <p:spPr>
          <a:xfrm>
            <a:off x="1732700" y="1298316"/>
            <a:ext cx="6851624" cy="10840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None/>
            </a:pPr>
            <a:r>
              <a:rPr lang="en" b="1" dirty="0"/>
              <a:t>-) </a:t>
            </a:r>
            <a:r>
              <a:rPr lang="en" b="1" dirty="0" err="1"/>
              <a:t>Toegepast</a:t>
            </a:r>
            <a:r>
              <a:rPr lang="en" b="1" dirty="0"/>
              <a:t> op </a:t>
            </a:r>
            <a:r>
              <a:rPr lang="en" b="1" dirty="0" err="1"/>
              <a:t>resultaten</a:t>
            </a:r>
            <a:r>
              <a:rPr lang="en" b="1" dirty="0"/>
              <a:t> van Greedy om </a:t>
            </a:r>
            <a:r>
              <a:rPr lang="en" b="1" dirty="0" err="1"/>
              <a:t>aan</a:t>
            </a:r>
            <a:r>
              <a:rPr lang="en" b="1" dirty="0"/>
              <a:t> constraints </a:t>
            </a:r>
            <a:r>
              <a:rPr lang="en" b="1" dirty="0" err="1"/>
              <a:t>te</a:t>
            </a:r>
            <a:r>
              <a:rPr lang="en" b="1" dirty="0"/>
              <a:t> </a:t>
            </a:r>
            <a:r>
              <a:rPr lang="en" b="1" dirty="0" err="1"/>
              <a:t>voldoen</a:t>
            </a:r>
            <a:endParaRPr lang="en" b="1" dirty="0"/>
          </a:p>
          <a:p>
            <a:pPr>
              <a:buNone/>
            </a:pPr>
            <a:r>
              <a:rPr lang="en" b="1" dirty="0"/>
              <a:t>      -  </a:t>
            </a:r>
            <a:r>
              <a:rPr lang="en" b="1" dirty="0" err="1"/>
              <a:t>Niet</a:t>
            </a:r>
            <a:r>
              <a:rPr lang="en" b="1" dirty="0"/>
              <a:t> </a:t>
            </a:r>
            <a:r>
              <a:rPr lang="en" b="1" dirty="0" err="1"/>
              <a:t>alle</a:t>
            </a:r>
            <a:r>
              <a:rPr lang="en" b="1" dirty="0"/>
              <a:t> 150 </a:t>
            </a:r>
            <a:r>
              <a:rPr lang="en" b="1" dirty="0" err="1"/>
              <a:t>huizen</a:t>
            </a:r>
            <a:r>
              <a:rPr lang="en" b="1" dirty="0"/>
              <a:t> </a:t>
            </a:r>
            <a:r>
              <a:rPr lang="en" b="1" dirty="0" err="1"/>
              <a:t>waren</a:t>
            </a:r>
            <a:r>
              <a:rPr lang="en" b="1" dirty="0"/>
              <a:t> </a:t>
            </a:r>
            <a:r>
              <a:rPr lang="en" b="1" dirty="0" err="1"/>
              <a:t>verbonden</a:t>
            </a:r>
            <a:endParaRPr lang="en" b="1" dirty="0"/>
          </a:p>
          <a:p>
            <a:pPr>
              <a:buNone/>
            </a:pPr>
            <a:endParaRPr lang="en" b="1" dirty="0"/>
          </a:p>
          <a:p>
            <a:pPr>
              <a:buNone/>
            </a:pPr>
            <a:endParaRPr lang="en" b="1" dirty="0"/>
          </a:p>
          <a:p>
            <a:pPr lvl="1">
              <a:buNone/>
            </a:pPr>
            <a:r>
              <a:rPr lang="en" b="1" dirty="0"/>
              <a:t>&gt; Check </a:t>
            </a:r>
            <a:r>
              <a:rPr lang="en" b="1" dirty="0" err="1"/>
              <a:t>batterij</a:t>
            </a:r>
            <a:r>
              <a:rPr lang="en" b="1" dirty="0"/>
              <a:t> met de </a:t>
            </a:r>
            <a:r>
              <a:rPr lang="en" b="1" dirty="0" err="1"/>
              <a:t>meeste</a:t>
            </a:r>
            <a:r>
              <a:rPr lang="en" b="1" dirty="0"/>
              <a:t> </a:t>
            </a:r>
            <a:r>
              <a:rPr lang="en" b="1" dirty="0" err="1"/>
              <a:t>vrije</a:t>
            </a:r>
            <a:r>
              <a:rPr lang="en" b="1" dirty="0"/>
              <a:t> </a:t>
            </a:r>
            <a:r>
              <a:rPr lang="en" b="1" dirty="0" err="1"/>
              <a:t>ruimte</a:t>
            </a:r>
            <a:r>
              <a:rPr lang="en" b="1" dirty="0"/>
              <a:t> </a:t>
            </a:r>
          </a:p>
          <a:p>
            <a:pPr lvl="1">
              <a:buNone/>
            </a:pPr>
            <a:endParaRPr lang="en" b="1" dirty="0"/>
          </a:p>
          <a:p>
            <a:pPr lvl="1">
              <a:buNone/>
            </a:pPr>
            <a:r>
              <a:rPr lang="en" b="1" dirty="0"/>
              <a:t>   &gt; Swap </a:t>
            </a:r>
            <a:r>
              <a:rPr lang="en" b="1" dirty="0" err="1"/>
              <a:t>huizen</a:t>
            </a:r>
            <a:r>
              <a:rPr lang="en" b="1" dirty="0"/>
              <a:t> </a:t>
            </a:r>
            <a:r>
              <a:rPr lang="en" b="1" dirty="0" err="1"/>
              <a:t>totdat</a:t>
            </a:r>
            <a:r>
              <a:rPr lang="en" b="1" dirty="0"/>
              <a:t> </a:t>
            </a:r>
            <a:r>
              <a:rPr lang="en" b="1" dirty="0" err="1"/>
              <a:t>er</a:t>
            </a:r>
            <a:r>
              <a:rPr lang="en" b="1" dirty="0"/>
              <a:t> </a:t>
            </a:r>
            <a:r>
              <a:rPr lang="en" b="1" dirty="0" err="1"/>
              <a:t>meer</a:t>
            </a:r>
            <a:r>
              <a:rPr lang="en" b="1" dirty="0"/>
              <a:t> </a:t>
            </a:r>
            <a:r>
              <a:rPr lang="en" b="1" dirty="0" err="1"/>
              <a:t>vrije</a:t>
            </a:r>
            <a:r>
              <a:rPr lang="en" b="1" dirty="0"/>
              <a:t> </a:t>
            </a:r>
            <a:r>
              <a:rPr lang="en" b="1" dirty="0" err="1"/>
              <a:t>ruimte</a:t>
            </a:r>
            <a:r>
              <a:rPr lang="en" b="1" dirty="0"/>
              <a:t> </a:t>
            </a:r>
            <a:r>
              <a:rPr lang="en" b="1" dirty="0" err="1"/>
              <a:t>ontstaat</a:t>
            </a:r>
            <a:r>
              <a:rPr lang="en" b="1" dirty="0"/>
              <a:t> </a:t>
            </a:r>
          </a:p>
          <a:p>
            <a:pPr lvl="1">
              <a:buNone/>
            </a:pPr>
            <a:br>
              <a:rPr lang="en" b="1" dirty="0"/>
            </a:br>
            <a:r>
              <a:rPr lang="en" b="1" dirty="0"/>
              <a:t>   &gt; </a:t>
            </a:r>
            <a:r>
              <a:rPr lang="en" b="1" dirty="0" err="1"/>
              <a:t>Swappen</a:t>
            </a:r>
            <a:r>
              <a:rPr lang="en" b="1" dirty="0"/>
              <a:t> </a:t>
            </a:r>
            <a:r>
              <a:rPr lang="en" b="1" dirty="0" err="1"/>
              <a:t>totdat</a:t>
            </a:r>
            <a:r>
              <a:rPr lang="en" b="1" dirty="0"/>
              <a:t> </a:t>
            </a:r>
            <a:r>
              <a:rPr lang="en" b="1" dirty="0" err="1"/>
              <a:t>er</a:t>
            </a:r>
            <a:r>
              <a:rPr lang="en" b="1" dirty="0"/>
              <a:t> </a:t>
            </a:r>
            <a:r>
              <a:rPr lang="en" b="1" dirty="0" err="1"/>
              <a:t>genoeg</a:t>
            </a:r>
            <a:r>
              <a:rPr lang="en" b="1" dirty="0"/>
              <a:t> </a:t>
            </a:r>
            <a:r>
              <a:rPr lang="en" b="1" dirty="0" err="1"/>
              <a:t>vrije</a:t>
            </a:r>
            <a:r>
              <a:rPr lang="en" b="1" dirty="0"/>
              <a:t> </a:t>
            </a:r>
            <a:r>
              <a:rPr lang="en" b="1" dirty="0" err="1"/>
              <a:t>ruimte</a:t>
            </a:r>
            <a:r>
              <a:rPr lang="en" b="1" dirty="0"/>
              <a:t> is om huis toe </a:t>
            </a:r>
            <a:r>
              <a:rPr lang="en" b="1" dirty="0" err="1"/>
              <a:t>te</a:t>
            </a:r>
            <a:r>
              <a:rPr lang="en" b="1" dirty="0"/>
              <a:t> </a:t>
            </a:r>
            <a:r>
              <a:rPr lang="en" b="1" dirty="0" err="1"/>
              <a:t>voegen</a:t>
            </a:r>
            <a:endParaRPr lang="en" b="1" dirty="0"/>
          </a:p>
          <a:p>
            <a:pPr lvl="1">
              <a:buNone/>
            </a:pPr>
            <a:endParaRPr lang="en" b="1" dirty="0"/>
          </a:p>
          <a:p>
            <a:pPr lvl="1">
              <a:buNone/>
            </a:pPr>
            <a:r>
              <a:rPr lang="en" b="1" dirty="0"/>
              <a:t>   &gt; </a:t>
            </a:r>
            <a:r>
              <a:rPr lang="en" b="1" dirty="0" err="1"/>
              <a:t>Herhaal</a:t>
            </a:r>
            <a:r>
              <a:rPr lang="en" b="1" dirty="0"/>
              <a:t> </a:t>
            </a:r>
            <a:r>
              <a:rPr lang="en" b="1" dirty="0" err="1"/>
              <a:t>voor</a:t>
            </a:r>
            <a:r>
              <a:rPr lang="en" b="1" dirty="0"/>
              <a:t> </a:t>
            </a:r>
            <a:r>
              <a:rPr lang="en" b="1" dirty="0" err="1"/>
              <a:t>alle</a:t>
            </a:r>
            <a:r>
              <a:rPr lang="en" b="1" dirty="0"/>
              <a:t> </a:t>
            </a:r>
            <a:r>
              <a:rPr lang="en" b="1" dirty="0" err="1"/>
              <a:t>resterende</a:t>
            </a:r>
            <a:r>
              <a:rPr lang="en" b="1" dirty="0"/>
              <a:t> </a:t>
            </a:r>
            <a:r>
              <a:rPr lang="en" b="1" dirty="0" err="1"/>
              <a:t>huizen</a:t>
            </a:r>
            <a:endParaRPr lang="en" b="1" dirty="0"/>
          </a:p>
          <a:p>
            <a:pPr lvl="1">
              <a:buNone/>
            </a:pPr>
            <a:endParaRPr lang="en" b="1" dirty="0"/>
          </a:p>
          <a:p>
            <a:pPr lvl="1">
              <a:buNone/>
            </a:pPr>
            <a:r>
              <a:rPr lang="en" b="1" dirty="0"/>
              <a:t>&gt; Stop </a:t>
            </a:r>
            <a:r>
              <a:rPr lang="en" b="1" dirty="0" err="1"/>
              <a:t>zodra</a:t>
            </a:r>
            <a:r>
              <a:rPr lang="en" b="1" dirty="0"/>
              <a:t> </a:t>
            </a:r>
            <a:r>
              <a:rPr lang="en" b="1" dirty="0" err="1"/>
              <a:t>alle</a:t>
            </a:r>
            <a:r>
              <a:rPr lang="en" b="1" dirty="0"/>
              <a:t> 150 </a:t>
            </a:r>
            <a:r>
              <a:rPr lang="en" b="1" dirty="0" err="1"/>
              <a:t>huizen</a:t>
            </a:r>
            <a:r>
              <a:rPr lang="en" b="1" dirty="0"/>
              <a:t> </a:t>
            </a:r>
            <a:r>
              <a:rPr lang="en" b="1" dirty="0" err="1"/>
              <a:t>verbonden</a:t>
            </a:r>
            <a:r>
              <a:rPr lang="en" b="1" dirty="0"/>
              <a:t> </a:t>
            </a:r>
            <a:r>
              <a:rPr lang="en" b="1" dirty="0" err="1"/>
              <a:t>zijn</a:t>
            </a:r>
            <a:r>
              <a:rPr lang="en" b="1" dirty="0"/>
              <a:t> </a:t>
            </a:r>
            <a:r>
              <a:rPr lang="en" b="1" dirty="0" err="1"/>
              <a:t>aan</a:t>
            </a:r>
            <a:r>
              <a:rPr lang="en" b="1" dirty="0"/>
              <a:t> </a:t>
            </a:r>
            <a:r>
              <a:rPr lang="en" b="1" dirty="0" err="1"/>
              <a:t>een</a:t>
            </a:r>
            <a:r>
              <a:rPr lang="en" b="1" dirty="0"/>
              <a:t> </a:t>
            </a:r>
            <a:r>
              <a:rPr lang="en" b="1" dirty="0" err="1"/>
              <a:t>batterij</a:t>
            </a:r>
            <a:endParaRPr lang="en" b="1" dirty="0"/>
          </a:p>
          <a:p>
            <a:pPr lvl="1">
              <a:buNone/>
            </a:pPr>
            <a:r>
              <a:rPr lang="en" b="1" dirty="0"/>
              <a:t> </a:t>
            </a:r>
          </a:p>
          <a:p>
            <a:pPr lvl="1">
              <a:buNone/>
            </a:pPr>
            <a:endParaRPr lang="en" b="1" dirty="0"/>
          </a:p>
          <a:p>
            <a:pPr lvl="1">
              <a:buNone/>
            </a:pPr>
            <a:endParaRPr lang="en" b="1" dirty="0"/>
          </a:p>
          <a:p>
            <a:pPr>
              <a:buNone/>
            </a:pPr>
            <a:endParaRPr lang="en" b="1" dirty="0"/>
          </a:p>
          <a:p>
            <a:pPr>
              <a:buNone/>
            </a:pPr>
            <a:endParaRPr lang="en" b="1" dirty="0"/>
          </a:p>
        </p:txBody>
      </p:sp>
    </p:spTree>
    <p:extLst>
      <p:ext uri="{BB962C8B-B14F-4D97-AF65-F5344CB8AC3E}">
        <p14:creationId xmlns:p14="http://schemas.microsoft.com/office/powerpoint/2010/main" val="913565884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433552" y="552343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Random </a:t>
            </a:r>
            <a:r>
              <a:rPr lang="en-US" sz="4800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algoritme</a:t>
            </a:r>
            <a:endParaRPr lang="en" sz="48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77" name="Shape 1577"/>
          <p:cNvSpPr txBox="1">
            <a:spLocks noGrp="1"/>
          </p:cNvSpPr>
          <p:nvPr>
            <p:ph type="subTitle" idx="4294967295"/>
          </p:nvPr>
        </p:nvSpPr>
        <p:spPr>
          <a:xfrm>
            <a:off x="1524000" y="1326761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- </a:t>
            </a:r>
            <a:r>
              <a:rPr lang="en" dirty="0" err="1"/>
              <a:t>Beste</a:t>
            </a:r>
            <a:r>
              <a:rPr lang="en" dirty="0"/>
              <a:t> </a:t>
            </a:r>
            <a:r>
              <a:rPr lang="en" dirty="0" err="1"/>
              <a:t>resultaat</a:t>
            </a:r>
            <a:r>
              <a:rPr lang="en" dirty="0"/>
              <a:t> </a:t>
            </a:r>
            <a:r>
              <a:rPr lang="en" dirty="0" err="1"/>
              <a:t>na</a:t>
            </a:r>
            <a:r>
              <a:rPr lang="en" dirty="0"/>
              <a:t> 1 </a:t>
            </a:r>
            <a:r>
              <a:rPr lang="en" dirty="0" err="1"/>
              <a:t>miljoen</a:t>
            </a:r>
            <a:r>
              <a:rPr lang="en" dirty="0"/>
              <a:t> </a:t>
            </a:r>
            <a:r>
              <a:rPr lang="en" dirty="0" err="1"/>
              <a:t>herhalingen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- Elk huis is </a:t>
            </a:r>
            <a:r>
              <a:rPr lang="en" dirty="0" err="1"/>
              <a:t>toegevoegd</a:t>
            </a:r>
            <a:r>
              <a:rPr lang="en" dirty="0"/>
              <a:t> </a:t>
            </a:r>
            <a:r>
              <a:rPr lang="en" dirty="0" err="1"/>
              <a:t>aan</a:t>
            </a:r>
            <a:r>
              <a:rPr lang="en" dirty="0"/>
              <a:t> </a:t>
            </a:r>
            <a:r>
              <a:rPr lang="en" dirty="0" err="1"/>
              <a:t>een</a:t>
            </a:r>
            <a:r>
              <a:rPr lang="en" dirty="0"/>
              <a:t> </a:t>
            </a:r>
            <a:r>
              <a:rPr lang="en" dirty="0" err="1"/>
              <a:t>batterij</a:t>
            </a:r>
            <a:r>
              <a:rPr lang="en" dirty="0"/>
              <a:t>         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6E6DC08A-6F70-E54C-8430-F8166371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778160"/>
              </p:ext>
            </p:extLst>
          </p:nvPr>
        </p:nvGraphicFramePr>
        <p:xfrm>
          <a:off x="1628172" y="2118167"/>
          <a:ext cx="6096000" cy="1441812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19260554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61017237"/>
                    </a:ext>
                  </a:extLst>
                </a:gridCol>
              </a:tblGrid>
              <a:tr h="329292"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Grid</a:t>
                      </a:r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Resultaat (afstand in segmenten)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42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4786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81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4219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71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502747"/>
                  </a:ext>
                </a:extLst>
              </a:tr>
            </a:tbl>
          </a:graphicData>
        </a:graphic>
      </p:graphicFrame>
      <p:sp>
        <p:nvSpPr>
          <p:cNvPr id="10" name="Shape 1572">
            <a:extLst>
              <a:ext uri="{FF2B5EF4-FFF2-40B4-BE49-F238E27FC236}">
                <a16:creationId xmlns:a16="http://schemas.microsoft.com/office/drawing/2014/main" id="{9E85D27F-380F-304A-98C4-B84CFC813263}"/>
              </a:ext>
            </a:extLst>
          </p:cNvPr>
          <p:cNvSpPr txBox="1">
            <a:spLocks/>
          </p:cNvSpPr>
          <p:nvPr/>
        </p:nvSpPr>
        <p:spPr>
          <a:xfrm>
            <a:off x="5275877" y="4303900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+- 8500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572">
            <a:extLst>
              <a:ext uri="{FF2B5EF4-FFF2-40B4-BE49-F238E27FC236}">
                <a16:creationId xmlns:a16="http://schemas.microsoft.com/office/drawing/2014/main" id="{E6468907-D4F3-6947-A5C1-839D68DA9BF5}"/>
              </a:ext>
            </a:extLst>
          </p:cNvPr>
          <p:cNvSpPr txBox="1">
            <a:spLocks/>
          </p:cNvSpPr>
          <p:nvPr/>
        </p:nvSpPr>
        <p:spPr>
          <a:xfrm>
            <a:off x="2474804" y="3710121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Bounds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572">
            <a:extLst>
              <a:ext uri="{FF2B5EF4-FFF2-40B4-BE49-F238E27FC236}">
                <a16:creationId xmlns:a16="http://schemas.microsoft.com/office/drawing/2014/main" id="{664EBA0B-F95F-A343-B6A3-D7EB5BFE740C}"/>
              </a:ext>
            </a:extLst>
          </p:cNvPr>
          <p:cNvSpPr txBox="1">
            <a:spLocks/>
          </p:cNvSpPr>
          <p:nvPr/>
        </p:nvSpPr>
        <p:spPr>
          <a:xfrm>
            <a:off x="-117924" y="4303900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+- 2000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322671C2-B477-324A-9E58-B1676961EF96}"/>
              </a:ext>
            </a:extLst>
          </p:cNvPr>
          <p:cNvCxnSpPr/>
          <p:nvPr/>
        </p:nvCxnSpPr>
        <p:spPr>
          <a:xfrm>
            <a:off x="2083443" y="4423000"/>
            <a:ext cx="51854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achebekje 6">
            <a:extLst>
              <a:ext uri="{FF2B5EF4-FFF2-40B4-BE49-F238E27FC236}">
                <a16:creationId xmlns:a16="http://schemas.microsoft.com/office/drawing/2014/main" id="{0B359A27-49A9-1A48-9ABD-9245DA3CCA79}"/>
              </a:ext>
            </a:extLst>
          </p:cNvPr>
          <p:cNvSpPr/>
          <p:nvPr/>
        </p:nvSpPr>
        <p:spPr>
          <a:xfrm>
            <a:off x="4685228" y="4284985"/>
            <a:ext cx="358815" cy="300283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6526758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731118" y="578082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Greedy +&amp; Hillclimber</a:t>
            </a:r>
            <a:endParaRPr lang="en" sz="48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65355081-C79E-0249-ABDF-291774E15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639884"/>
              </p:ext>
            </p:extLst>
          </p:nvPr>
        </p:nvGraphicFramePr>
        <p:xfrm>
          <a:off x="590543" y="1899147"/>
          <a:ext cx="3532140" cy="1432560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1177380">
                  <a:extLst>
                    <a:ext uri="{9D8B030D-6E8A-4147-A177-3AD203B41FA5}">
                      <a16:colId xmlns:a16="http://schemas.microsoft.com/office/drawing/2014/main" val="2687498472"/>
                    </a:ext>
                  </a:extLst>
                </a:gridCol>
                <a:gridCol w="1177380">
                  <a:extLst>
                    <a:ext uri="{9D8B030D-6E8A-4147-A177-3AD203B41FA5}">
                      <a16:colId xmlns:a16="http://schemas.microsoft.com/office/drawing/2014/main" val="3465280181"/>
                    </a:ext>
                  </a:extLst>
                </a:gridCol>
                <a:gridCol w="1177380">
                  <a:extLst>
                    <a:ext uri="{9D8B030D-6E8A-4147-A177-3AD203B41FA5}">
                      <a16:colId xmlns:a16="http://schemas.microsoft.com/office/drawing/2014/main" val="325511267"/>
                    </a:ext>
                  </a:extLst>
                </a:gridCol>
              </a:tblGrid>
              <a:tr h="38643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Wijk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Resultaat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Aantal huizen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901670"/>
                  </a:ext>
                </a:extLst>
              </a:tr>
              <a:tr h="27656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27587"/>
                  </a:ext>
                </a:extLst>
              </a:tr>
              <a:tr h="27656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28459"/>
                  </a:ext>
                </a:extLst>
              </a:tr>
              <a:tr h="27656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831794"/>
                  </a:ext>
                </a:extLst>
              </a:tr>
            </a:tbl>
          </a:graphicData>
        </a:graphic>
      </p:graphicFrame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660B59C1-63D9-7F41-8872-ED1A0BE3275C}"/>
              </a:ext>
            </a:extLst>
          </p:cNvPr>
          <p:cNvCxnSpPr>
            <a:cxnSpLocks/>
          </p:cNvCxnSpPr>
          <p:nvPr/>
        </p:nvCxnSpPr>
        <p:spPr>
          <a:xfrm>
            <a:off x="1981666" y="4444678"/>
            <a:ext cx="54145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1572">
            <a:extLst>
              <a:ext uri="{FF2B5EF4-FFF2-40B4-BE49-F238E27FC236}">
                <a16:creationId xmlns:a16="http://schemas.microsoft.com/office/drawing/2014/main" id="{429A9D3A-227B-EA4A-B68A-4988D1C190BA}"/>
              </a:ext>
            </a:extLst>
          </p:cNvPr>
          <p:cNvSpPr txBox="1">
            <a:spLocks/>
          </p:cNvSpPr>
          <p:nvPr/>
        </p:nvSpPr>
        <p:spPr>
          <a:xfrm>
            <a:off x="-27289" y="4308109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+- 2000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Shape 1572">
            <a:extLst>
              <a:ext uri="{FF2B5EF4-FFF2-40B4-BE49-F238E27FC236}">
                <a16:creationId xmlns:a16="http://schemas.microsoft.com/office/drawing/2014/main" id="{ACC42BA0-80D1-E24D-B0AC-C12265767121}"/>
              </a:ext>
            </a:extLst>
          </p:cNvPr>
          <p:cNvSpPr txBox="1">
            <a:spLocks/>
          </p:cNvSpPr>
          <p:nvPr/>
        </p:nvSpPr>
        <p:spPr>
          <a:xfrm>
            <a:off x="2624294" y="3787864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Bounds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" name="Shape 1572">
            <a:extLst>
              <a:ext uri="{FF2B5EF4-FFF2-40B4-BE49-F238E27FC236}">
                <a16:creationId xmlns:a16="http://schemas.microsoft.com/office/drawing/2014/main" id="{9D855ADA-7BAE-0148-A487-E37231942FDD}"/>
              </a:ext>
            </a:extLst>
          </p:cNvPr>
          <p:cNvSpPr txBox="1">
            <a:spLocks/>
          </p:cNvSpPr>
          <p:nvPr/>
        </p:nvSpPr>
        <p:spPr>
          <a:xfrm>
            <a:off x="5275877" y="4303900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+- 8500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Lachebekje 8">
            <a:extLst>
              <a:ext uri="{FF2B5EF4-FFF2-40B4-BE49-F238E27FC236}">
                <a16:creationId xmlns:a16="http://schemas.microsoft.com/office/drawing/2014/main" id="{AE4BD3B4-7196-6E49-A59B-69DF0BA2FE3A}"/>
              </a:ext>
            </a:extLst>
          </p:cNvPr>
          <p:cNvSpPr/>
          <p:nvPr/>
        </p:nvSpPr>
        <p:spPr>
          <a:xfrm>
            <a:off x="2909304" y="4235392"/>
            <a:ext cx="401455" cy="41857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10" name="Tabel 9">
            <a:extLst>
              <a:ext uri="{FF2B5EF4-FFF2-40B4-BE49-F238E27FC236}">
                <a16:creationId xmlns:a16="http://schemas.microsoft.com/office/drawing/2014/main" id="{769661C0-653A-6142-B609-B59EA9F57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007014"/>
              </p:ext>
            </p:extLst>
          </p:nvPr>
        </p:nvGraphicFramePr>
        <p:xfrm>
          <a:off x="4471488" y="1899147"/>
          <a:ext cx="4365084" cy="1432560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1091271">
                  <a:extLst>
                    <a:ext uri="{9D8B030D-6E8A-4147-A177-3AD203B41FA5}">
                      <a16:colId xmlns:a16="http://schemas.microsoft.com/office/drawing/2014/main" val="2687498472"/>
                    </a:ext>
                  </a:extLst>
                </a:gridCol>
                <a:gridCol w="1091271">
                  <a:extLst>
                    <a:ext uri="{9D8B030D-6E8A-4147-A177-3AD203B41FA5}">
                      <a16:colId xmlns:a16="http://schemas.microsoft.com/office/drawing/2014/main" val="3465280181"/>
                    </a:ext>
                  </a:extLst>
                </a:gridCol>
                <a:gridCol w="1142018">
                  <a:extLst>
                    <a:ext uri="{9D8B030D-6E8A-4147-A177-3AD203B41FA5}">
                      <a16:colId xmlns:a16="http://schemas.microsoft.com/office/drawing/2014/main" val="325511267"/>
                    </a:ext>
                  </a:extLst>
                </a:gridCol>
                <a:gridCol w="1040524">
                  <a:extLst>
                    <a:ext uri="{9D8B030D-6E8A-4147-A177-3AD203B41FA5}">
                      <a16:colId xmlns:a16="http://schemas.microsoft.com/office/drawing/2014/main" val="2804683610"/>
                    </a:ext>
                  </a:extLst>
                </a:gridCol>
              </a:tblGrid>
              <a:tr h="38643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Wijk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Resultaat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Aantal swaps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Aantal huizen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901670"/>
                  </a:ext>
                </a:extLst>
              </a:tr>
              <a:tr h="27656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27587"/>
                  </a:ext>
                </a:extLst>
              </a:tr>
              <a:tr h="27656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28459"/>
                  </a:ext>
                </a:extLst>
              </a:tr>
              <a:tr h="27656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2393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831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105345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C932E-29EA-2440-9296-A1BDE091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000" y="743662"/>
            <a:ext cx="4944300" cy="645300"/>
          </a:xfrm>
        </p:spPr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do: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6A39F4E-07BF-2C4F-A24A-4975D874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4000" y="1388962"/>
            <a:ext cx="6229383" cy="2663699"/>
          </a:xfrm>
        </p:spPr>
        <p:txBody>
          <a:bodyPr/>
          <a:lstStyle/>
          <a:p>
            <a:pPr>
              <a:buNone/>
            </a:pPr>
            <a:endParaRPr lang="nl-NL" dirty="0"/>
          </a:p>
          <a:p>
            <a:r>
              <a:rPr lang="nl-NL" dirty="0"/>
              <a:t> </a:t>
            </a:r>
            <a:r>
              <a:rPr lang="nl-NL" dirty="0" err="1"/>
              <a:t>Hillclimber</a:t>
            </a:r>
            <a:r>
              <a:rPr lang="nl-NL" dirty="0"/>
              <a:t>/</a:t>
            </a:r>
            <a:r>
              <a:rPr lang="nl-NL" dirty="0" err="1"/>
              <a:t>simulated</a:t>
            </a:r>
            <a:r>
              <a:rPr lang="nl-NL" dirty="0"/>
              <a:t> </a:t>
            </a:r>
            <a:r>
              <a:rPr lang="nl-NL" dirty="0" err="1"/>
              <a:t>annealing</a:t>
            </a:r>
            <a:r>
              <a:rPr lang="nl-NL" dirty="0"/>
              <a:t> toepassen op bestaande resultaten</a:t>
            </a:r>
          </a:p>
          <a:p>
            <a:endParaRPr lang="nl-NL" dirty="0"/>
          </a:p>
          <a:p>
            <a:r>
              <a:rPr lang="nl-NL" dirty="0"/>
              <a:t> </a:t>
            </a:r>
            <a:r>
              <a:rPr lang="nl-NL" dirty="0" err="1"/>
              <a:t>Smartgrid</a:t>
            </a:r>
            <a:r>
              <a:rPr lang="nl-NL" dirty="0"/>
              <a:t> optimaliseren door batterijen te verplaatsen</a:t>
            </a:r>
          </a:p>
          <a:p>
            <a:endParaRPr lang="nl-NL" dirty="0"/>
          </a:p>
          <a:p>
            <a:r>
              <a:rPr lang="nl-NL" dirty="0"/>
              <a:t> Verschillende batterijen invoegen in de </a:t>
            </a:r>
            <a:r>
              <a:rPr lang="nl-NL" dirty="0" err="1"/>
              <a:t>grid</a:t>
            </a:r>
            <a:endParaRPr lang="nl-NL" dirty="0"/>
          </a:p>
          <a:p>
            <a:endParaRPr lang="nl-NL" dirty="0"/>
          </a:p>
          <a:p>
            <a:r>
              <a:rPr lang="nl-NL" dirty="0"/>
              <a:t> Compensatieregeling inpassen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8083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Shape 1669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0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0"/>
              <a:t>Thanks!</a:t>
            </a:r>
          </a:p>
        </p:txBody>
      </p:sp>
      <p:sp>
        <p:nvSpPr>
          <p:cNvPr id="1670" name="Shape 1670"/>
          <p:cNvSpPr txBox="1">
            <a:spLocks noGrp="1"/>
          </p:cNvSpPr>
          <p:nvPr>
            <p:ph type="body" idx="4294967295"/>
          </p:nvPr>
        </p:nvSpPr>
        <p:spPr>
          <a:xfrm>
            <a:off x="3286467" y="2400250"/>
            <a:ext cx="4562099" cy="246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1" dirty="0" err="1"/>
              <a:t>Zijn</a:t>
            </a:r>
            <a:r>
              <a:rPr lang="en-US" sz="3600" b="1" dirty="0"/>
              <a:t> </a:t>
            </a:r>
            <a:r>
              <a:rPr lang="en-US" sz="3600" b="1" dirty="0" err="1"/>
              <a:t>er</a:t>
            </a:r>
            <a:r>
              <a:rPr lang="en-US" sz="3600" b="1" dirty="0"/>
              <a:t> </a:t>
            </a:r>
            <a:r>
              <a:rPr lang="en-US" sz="3600" b="1" dirty="0" err="1"/>
              <a:t>nog</a:t>
            </a:r>
            <a:r>
              <a:rPr lang="en-US" sz="3600" b="1" dirty="0"/>
              <a:t> </a:t>
            </a:r>
            <a:r>
              <a:rPr lang="en-US" sz="3600" b="1" dirty="0" err="1"/>
              <a:t>vragen</a:t>
            </a:r>
            <a:r>
              <a:rPr lang="en-US" sz="3600" b="1" dirty="0"/>
              <a:t>?</a:t>
            </a:r>
            <a:endParaRPr lang="en" sz="3600" b="1" dirty="0"/>
          </a:p>
        </p:txBody>
      </p:sp>
      <p:grpSp>
        <p:nvGrpSpPr>
          <p:cNvPr id="1671" name="Shape 1671"/>
          <p:cNvGrpSpPr/>
          <p:nvPr/>
        </p:nvGrpSpPr>
        <p:grpSpPr>
          <a:xfrm flipH="1">
            <a:off x="905355" y="670081"/>
            <a:ext cx="2152304" cy="1864573"/>
            <a:chOff x="4088875" y="1431100"/>
            <a:chExt cx="3293000" cy="2852775"/>
          </a:xfrm>
        </p:grpSpPr>
        <p:sp>
          <p:nvSpPr>
            <p:cNvPr id="1672" name="Shape 1672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7" name="Shape 1687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8" name="Shape 1688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19" name="Shape 1719"/>
          <p:cNvSpPr/>
          <p:nvPr/>
        </p:nvSpPr>
        <p:spPr>
          <a:xfrm>
            <a:off x="1591718" y="1212579"/>
            <a:ext cx="779560" cy="779560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0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dirty="0"/>
              <a:t>Hello!</a:t>
            </a:r>
          </a:p>
        </p:txBody>
      </p:sp>
      <p:sp>
        <p:nvSpPr>
          <p:cNvPr id="1423" name="Shape 1423"/>
          <p:cNvSpPr txBox="1">
            <a:spLocks noGrp="1"/>
          </p:cNvSpPr>
          <p:nvPr>
            <p:ph type="body" idx="4294967295"/>
          </p:nvPr>
        </p:nvSpPr>
        <p:spPr>
          <a:xfrm>
            <a:off x="3286467" y="2400250"/>
            <a:ext cx="4562099" cy="246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1" dirty="0"/>
              <a:t>Team </a:t>
            </a:r>
            <a:r>
              <a:rPr lang="en-US" sz="3600" b="1" dirty="0" err="1"/>
              <a:t>SmartGrid</a:t>
            </a:r>
            <a:r>
              <a:rPr lang="en-US" sz="3600" b="1" dirty="0"/>
              <a:t> 10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Casper Lammers, Lisette van </a:t>
            </a:r>
            <a:r>
              <a:rPr lang="en-US" dirty="0" err="1"/>
              <a:t>Nieuwkerk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David Mokken</a:t>
            </a: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F6FAF-D438-499D-8EEC-2D4D8CDDD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26" y="961975"/>
            <a:ext cx="1438275" cy="287655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hape 144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accent6"/>
                </a:solidFill>
              </a:rPr>
              <a:t>Grid</a:t>
            </a:r>
            <a:endParaRPr lang="en" dirty="0">
              <a:solidFill>
                <a:schemeClr val="accent6"/>
              </a:solidFill>
            </a:endParaRPr>
          </a:p>
        </p:txBody>
      </p:sp>
      <p:sp>
        <p:nvSpPr>
          <p:cNvPr id="1442" name="Shape 1442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Huizen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Batterijen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Kabels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680453-C5F4-4962-BBD2-6A60FF657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563" y="1567462"/>
            <a:ext cx="3130115" cy="235439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hape 1441"/>
          <p:cNvSpPr txBox="1">
            <a:spLocks noGrp="1"/>
          </p:cNvSpPr>
          <p:nvPr>
            <p:ph type="title"/>
          </p:nvPr>
        </p:nvSpPr>
        <p:spPr>
          <a:xfrm>
            <a:off x="492235" y="22491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Wijken</a:t>
            </a:r>
            <a:endParaRPr lang="en" dirty="0"/>
          </a:p>
        </p:txBody>
      </p:sp>
      <p:sp>
        <p:nvSpPr>
          <p:cNvPr id="1442" name="Shape 1442"/>
          <p:cNvSpPr txBox="1">
            <a:spLocks noGrp="1"/>
          </p:cNvSpPr>
          <p:nvPr>
            <p:ph type="body" idx="1"/>
          </p:nvPr>
        </p:nvSpPr>
        <p:spPr>
          <a:xfrm>
            <a:off x="242513" y="2953906"/>
            <a:ext cx="3391437" cy="165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5 </a:t>
            </a:r>
            <a:r>
              <a:rPr lang="en-US" dirty="0" err="1"/>
              <a:t>Batterijen</a:t>
            </a:r>
            <a:r>
              <a:rPr lang="en-US" dirty="0"/>
              <a:t> – </a:t>
            </a:r>
            <a:r>
              <a:rPr lang="en-US" b="1" dirty="0" err="1">
                <a:solidFill>
                  <a:schemeClr val="accent6"/>
                </a:solidFill>
              </a:rPr>
              <a:t>Capaciteit</a:t>
            </a:r>
            <a:r>
              <a:rPr lang="en-US" b="1" dirty="0">
                <a:solidFill>
                  <a:schemeClr val="accent6"/>
                </a:solidFill>
              </a:rPr>
              <a:t>: </a:t>
            </a:r>
            <a:r>
              <a:rPr lang="en-US" dirty="0"/>
              <a:t>+- 1500 </a:t>
            </a:r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150 </a:t>
            </a:r>
            <a:r>
              <a:rPr lang="en-US" dirty="0" err="1">
                <a:solidFill>
                  <a:schemeClr val="bg1"/>
                </a:solidFill>
              </a:rPr>
              <a:t>Huizen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b="1" dirty="0">
                <a:solidFill>
                  <a:schemeClr val="accent6"/>
                </a:solidFill>
              </a:rPr>
              <a:t>Output:</a:t>
            </a:r>
            <a:r>
              <a:rPr lang="en-US" dirty="0"/>
              <a:t>  +-50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Afmetingen</a:t>
            </a:r>
            <a:r>
              <a:rPr lang="en-US" dirty="0"/>
              <a:t>: 50 x 50 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3 </a:t>
            </a: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Wijken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E3F00-9567-42D3-AC48-68C6AF295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647" y="463269"/>
            <a:ext cx="2166007" cy="1624506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927E4B96-0BE9-2649-BE16-104B64E5F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538" y="1030591"/>
            <a:ext cx="2166008" cy="1624506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CD9B6D23-16EB-9F4A-8AE4-867247EEE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652" y="2953906"/>
            <a:ext cx="2301766" cy="172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78973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 txBox="1">
            <a:spLocks noGrp="1"/>
          </p:cNvSpPr>
          <p:nvPr>
            <p:ph type="ctrTitle" idx="4294967295"/>
          </p:nvPr>
        </p:nvSpPr>
        <p:spPr>
          <a:xfrm>
            <a:off x="2048367" y="508693"/>
            <a:ext cx="4991099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dirty="0"/>
              <a:t>Doel van de case</a:t>
            </a:r>
            <a:endParaRPr lang="en" sz="4400" dirty="0"/>
          </a:p>
        </p:txBody>
      </p:sp>
      <p:sp>
        <p:nvSpPr>
          <p:cNvPr id="1448" name="Shape 1448"/>
          <p:cNvSpPr txBox="1">
            <a:spLocks noGrp="1"/>
          </p:cNvSpPr>
          <p:nvPr>
            <p:ph type="subTitle" idx="4294967295"/>
          </p:nvPr>
        </p:nvSpPr>
        <p:spPr>
          <a:xfrm>
            <a:off x="2048367" y="1746300"/>
            <a:ext cx="6138587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Tx/>
              <a:buChar char="-"/>
            </a:pPr>
            <a:r>
              <a:rPr lang="en-US" sz="2400" dirty="0"/>
              <a:t>Elk huis </a:t>
            </a:r>
            <a:r>
              <a:rPr lang="en-US" sz="2400" dirty="0" err="1"/>
              <a:t>verbinden</a:t>
            </a:r>
            <a:r>
              <a:rPr lang="en-US" sz="2400" dirty="0"/>
              <a:t> </a:t>
            </a:r>
            <a:r>
              <a:rPr lang="en-US" sz="2400" dirty="0" err="1"/>
              <a:t>aan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</a:t>
            </a:r>
            <a:r>
              <a:rPr lang="en-US" sz="2400" dirty="0" err="1"/>
              <a:t>batterij</a:t>
            </a:r>
            <a:endParaRPr lang="en-US" sz="2400" dirty="0"/>
          </a:p>
          <a:p>
            <a:pPr marL="342900" lvl="0" indent="-342900" rtl="0">
              <a:spcBef>
                <a:spcPts val="0"/>
              </a:spcBef>
              <a:buFontTx/>
              <a:buChar char="-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Tx/>
              <a:buChar char="-"/>
            </a:pPr>
            <a:r>
              <a:rPr lang="en-US" sz="2400" dirty="0" err="1"/>
              <a:t>Maximumcapaciteit</a:t>
            </a:r>
            <a:r>
              <a:rPr lang="en-US" sz="2400" dirty="0"/>
              <a:t> </a:t>
            </a:r>
            <a:r>
              <a:rPr lang="en-US" sz="2400" dirty="0" err="1"/>
              <a:t>batterij</a:t>
            </a:r>
            <a:r>
              <a:rPr lang="en-US" sz="2400" dirty="0"/>
              <a:t>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overschrijden</a:t>
            </a: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Tx/>
              <a:buChar char="-"/>
            </a:pPr>
            <a:r>
              <a:rPr lang="en-US" sz="2400" dirty="0" err="1"/>
              <a:t>Minimaliseren</a:t>
            </a:r>
            <a:r>
              <a:rPr lang="en-US" sz="2400" dirty="0"/>
              <a:t> </a:t>
            </a:r>
            <a:r>
              <a:rPr lang="en-US" sz="2400" dirty="0" err="1"/>
              <a:t>kosten</a:t>
            </a: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r>
              <a:rPr lang="en-US" sz="2400" dirty="0"/>
              <a:t>	- </a:t>
            </a:r>
            <a:r>
              <a:rPr lang="en-US" sz="2400" dirty="0" err="1"/>
              <a:t>Kortst</a:t>
            </a:r>
            <a:r>
              <a:rPr lang="en-US" sz="2400" dirty="0"/>
              <a:t> </a:t>
            </a:r>
            <a:r>
              <a:rPr lang="en-US" sz="2400" dirty="0" err="1"/>
              <a:t>mogelijke</a:t>
            </a:r>
            <a:r>
              <a:rPr lang="en-US" sz="2400" dirty="0"/>
              <a:t> </a:t>
            </a:r>
            <a:r>
              <a:rPr lang="en-US" sz="2400" dirty="0" err="1"/>
              <a:t>totale</a:t>
            </a:r>
            <a:r>
              <a:rPr lang="en-US" sz="2400" dirty="0"/>
              <a:t> </a:t>
            </a:r>
            <a:r>
              <a:rPr lang="en-US" sz="2400" dirty="0" err="1"/>
              <a:t>afstand</a:t>
            </a: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</p:txBody>
      </p:sp>
      <p:grpSp>
        <p:nvGrpSpPr>
          <p:cNvPr id="1449" name="Shape 1449"/>
          <p:cNvGrpSpPr/>
          <p:nvPr/>
        </p:nvGrpSpPr>
        <p:grpSpPr>
          <a:xfrm flipH="1">
            <a:off x="151268" y="1340363"/>
            <a:ext cx="1435779" cy="130791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440189" y="1441053"/>
            <a:ext cx="584439" cy="677739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1604965" y="2201850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06" name="Shape 1506"/>
          <p:cNvSpPr/>
          <p:nvPr/>
        </p:nvSpPr>
        <p:spPr>
          <a:xfrm rot="2327381">
            <a:off x="1000808" y="1683518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7" name="Shape 1507"/>
          <p:cNvSpPr/>
          <p:nvPr/>
        </p:nvSpPr>
        <p:spPr>
          <a:xfrm rot="2327012">
            <a:off x="728000" y="2237570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 txBox="1">
            <a:spLocks noGrp="1"/>
          </p:cNvSpPr>
          <p:nvPr>
            <p:ph type="ctrTitle" idx="4294967295"/>
          </p:nvPr>
        </p:nvSpPr>
        <p:spPr>
          <a:xfrm>
            <a:off x="2048021" y="88008"/>
            <a:ext cx="4991099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dirty="0" err="1"/>
              <a:t>Kosten</a:t>
            </a:r>
            <a:br>
              <a:rPr lang="en-US" sz="4400" dirty="0"/>
            </a:br>
            <a:endParaRPr lang="en" sz="4400" dirty="0"/>
          </a:p>
        </p:txBody>
      </p:sp>
      <p:sp>
        <p:nvSpPr>
          <p:cNvPr id="1448" name="Shape 1448"/>
          <p:cNvSpPr txBox="1">
            <a:spLocks noGrp="1"/>
          </p:cNvSpPr>
          <p:nvPr>
            <p:ph type="subTitle" idx="4294967295"/>
          </p:nvPr>
        </p:nvSpPr>
        <p:spPr>
          <a:xfrm>
            <a:off x="2048021" y="831631"/>
            <a:ext cx="5528223" cy="64463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/>
              <a:t>-    Kabel: 9 per segment</a:t>
            </a:r>
          </a:p>
          <a:p>
            <a:pPr marL="342900" lvl="0" indent="-342900">
              <a:spcBef>
                <a:spcPts val="0"/>
              </a:spcBef>
              <a:buFontTx/>
              <a:buChar char="-"/>
            </a:pPr>
            <a:r>
              <a:rPr lang="en-US" sz="2400" dirty="0" err="1"/>
              <a:t>Batterij</a:t>
            </a:r>
            <a:r>
              <a:rPr lang="en-US" sz="2400" dirty="0"/>
              <a:t>: 5000 per </a:t>
            </a:r>
            <a:r>
              <a:rPr lang="en-US" sz="2400" dirty="0" err="1"/>
              <a:t>stuk</a:t>
            </a:r>
            <a:endParaRPr lang="en-US" sz="2400" dirty="0"/>
          </a:p>
          <a:p>
            <a:pPr lvl="0">
              <a:spcBef>
                <a:spcPts val="0"/>
              </a:spcBef>
              <a:buNone/>
            </a:pPr>
            <a:endParaRPr lang="en-US" sz="2400" dirty="0"/>
          </a:p>
          <a:p>
            <a:pPr lvl="0">
              <a:spcBef>
                <a:spcPts val="0"/>
              </a:spcBef>
              <a:buNone/>
            </a:pPr>
            <a:r>
              <a:rPr lang="en-US" sz="2400" dirty="0"/>
              <a:t>Later: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 dirty="0"/>
              <a:t>\</a:t>
            </a:r>
          </a:p>
          <a:p>
            <a:pPr lvl="0">
              <a:spcBef>
                <a:spcPts val="0"/>
              </a:spcBef>
              <a:buNone/>
            </a:pPr>
            <a:endParaRPr lang="en-US" sz="2400" dirty="0"/>
          </a:p>
          <a:p>
            <a:pPr lvl="0">
              <a:spcBef>
                <a:spcPts val="0"/>
              </a:spcBef>
              <a:buNone/>
            </a:pPr>
            <a:endParaRPr lang="en-US" sz="2400" dirty="0"/>
          </a:p>
          <a:p>
            <a:pPr lvl="0">
              <a:spcBef>
                <a:spcPts val="0"/>
              </a:spcBef>
              <a:buNone/>
            </a:pPr>
            <a:endParaRPr lang="en-US" sz="2400" dirty="0"/>
          </a:p>
          <a:p>
            <a:pPr lvl="0">
              <a:spcBef>
                <a:spcPts val="0"/>
              </a:spcBef>
              <a:buNone/>
            </a:pPr>
            <a:r>
              <a:rPr lang="en-US" sz="2400" dirty="0" err="1"/>
              <a:t>Nog</a:t>
            </a:r>
            <a:r>
              <a:rPr lang="en-US" sz="2400" dirty="0"/>
              <a:t> later:</a:t>
            </a:r>
            <a:br>
              <a:rPr lang="en-US" sz="2400" dirty="0"/>
            </a:br>
            <a:r>
              <a:rPr lang="en-US" sz="2400" dirty="0"/>
              <a:t>-    </a:t>
            </a:r>
            <a:r>
              <a:rPr lang="en-US" sz="2400" dirty="0" err="1"/>
              <a:t>Vergoeding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 dirty="0"/>
              <a:t> </a:t>
            </a:r>
            <a:r>
              <a:rPr lang="en-US" sz="2400" dirty="0" err="1"/>
              <a:t>passeren</a:t>
            </a:r>
            <a:r>
              <a:rPr lang="en-US" sz="2400" dirty="0"/>
              <a:t> huis: 5000</a:t>
            </a:r>
          </a:p>
          <a:p>
            <a:pPr lvl="0">
              <a:spcBef>
                <a:spcPts val="0"/>
              </a:spcBef>
              <a:buNone/>
            </a:pPr>
            <a:endParaRPr lang="en-US" sz="2400" dirty="0"/>
          </a:p>
          <a:p>
            <a:pPr lv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</p:txBody>
      </p:sp>
      <p:grpSp>
        <p:nvGrpSpPr>
          <p:cNvPr id="1449" name="Shape 1449"/>
          <p:cNvGrpSpPr/>
          <p:nvPr/>
        </p:nvGrpSpPr>
        <p:grpSpPr>
          <a:xfrm flipH="1">
            <a:off x="151268" y="1340363"/>
            <a:ext cx="1435779" cy="130791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440189" y="1441053"/>
            <a:ext cx="584439" cy="677739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807628" y="2723775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06" name="Shape 1506"/>
          <p:cNvSpPr/>
          <p:nvPr/>
        </p:nvSpPr>
        <p:spPr>
          <a:xfrm rot="2327381">
            <a:off x="1000808" y="1683518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7" name="Shape 1507"/>
          <p:cNvSpPr/>
          <p:nvPr/>
        </p:nvSpPr>
        <p:spPr>
          <a:xfrm rot="2327012">
            <a:off x="728000" y="2237570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939EE43E-F5F5-AC4D-ADCC-75B2DCA1B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585277"/>
              </p:ext>
            </p:extLst>
          </p:nvPr>
        </p:nvGraphicFramePr>
        <p:xfrm>
          <a:off x="2138954" y="2404104"/>
          <a:ext cx="4416123" cy="1219200"/>
        </p:xfrm>
        <a:graphic>
          <a:graphicData uri="http://schemas.openxmlformats.org/drawingml/2006/table">
            <a:tbl>
              <a:tblPr/>
              <a:tblGrid>
                <a:gridCol w="1472041">
                  <a:extLst>
                    <a:ext uri="{9D8B030D-6E8A-4147-A177-3AD203B41FA5}">
                      <a16:colId xmlns:a16="http://schemas.microsoft.com/office/drawing/2014/main" val="2909975674"/>
                    </a:ext>
                  </a:extLst>
                </a:gridCol>
                <a:gridCol w="1472041">
                  <a:extLst>
                    <a:ext uri="{9D8B030D-6E8A-4147-A177-3AD203B41FA5}">
                      <a16:colId xmlns:a16="http://schemas.microsoft.com/office/drawing/2014/main" val="2940880663"/>
                    </a:ext>
                  </a:extLst>
                </a:gridCol>
                <a:gridCol w="1472041">
                  <a:extLst>
                    <a:ext uri="{9D8B030D-6E8A-4147-A177-3AD203B41FA5}">
                      <a16:colId xmlns:a16="http://schemas.microsoft.com/office/drawing/2014/main" val="1712252073"/>
                    </a:ext>
                  </a:extLst>
                </a:gridCol>
              </a:tblGrid>
              <a:tr h="296245">
                <a:tc>
                  <a:txBody>
                    <a:bodyPr/>
                    <a:lstStyle/>
                    <a:p>
                      <a:pPr algn="l"/>
                      <a:r>
                        <a:rPr lang="nl-NL" dirty="0"/>
                        <a:t>Batterijtype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/>
                        <a:t>Capaciteit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/>
                        <a:t>Prijs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732996"/>
                  </a:ext>
                </a:extLst>
              </a:tr>
              <a:tr h="296245">
                <a:tc>
                  <a:txBody>
                    <a:bodyPr/>
                    <a:lstStyle/>
                    <a:p>
                      <a:pPr algn="l"/>
                      <a:r>
                        <a:rPr lang="nl-NL" dirty="0" err="1"/>
                        <a:t>PowerStar</a:t>
                      </a:r>
                      <a:endParaRPr lang="nl-NL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dirty="0"/>
                        <a:t>450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dirty="0"/>
                        <a:t>900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926248"/>
                  </a:ext>
                </a:extLst>
              </a:tr>
              <a:tr h="296245">
                <a:tc>
                  <a:txBody>
                    <a:bodyPr/>
                    <a:lstStyle/>
                    <a:p>
                      <a:pPr algn="l"/>
                      <a:r>
                        <a:rPr lang="nl-NL" dirty="0" err="1"/>
                        <a:t>Imerse</a:t>
                      </a:r>
                      <a:r>
                        <a:rPr lang="nl-NL" dirty="0"/>
                        <a:t>-II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/>
                        <a:t>900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/>
                        <a:t>1350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940465"/>
                  </a:ext>
                </a:extLst>
              </a:tr>
              <a:tr h="296245">
                <a:tc>
                  <a:txBody>
                    <a:bodyPr/>
                    <a:lstStyle/>
                    <a:p>
                      <a:pPr algn="l"/>
                      <a:r>
                        <a:rPr lang="nl-NL"/>
                        <a:t>Imerse-III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/>
                        <a:t>1800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dirty="0"/>
                        <a:t>1800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148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15991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>
            <a:spLocks noGrp="1"/>
          </p:cNvSpPr>
          <p:nvPr>
            <p:ph type="title"/>
          </p:nvPr>
        </p:nvSpPr>
        <p:spPr>
          <a:xfrm>
            <a:off x="1732700" y="764589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Voorwaarden</a:t>
            </a:r>
            <a:endParaRPr lang="en" dirty="0"/>
          </a:p>
        </p:txBody>
      </p:sp>
      <p:sp>
        <p:nvSpPr>
          <p:cNvPr id="1520" name="Shape 1520"/>
          <p:cNvSpPr txBox="1">
            <a:spLocks noGrp="1"/>
          </p:cNvSpPr>
          <p:nvPr>
            <p:ph type="body" idx="1"/>
          </p:nvPr>
        </p:nvSpPr>
        <p:spPr>
          <a:xfrm>
            <a:off x="1732699" y="1465877"/>
            <a:ext cx="5827429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en-US" dirty="0" err="1"/>
              <a:t>Batterijen</a:t>
            </a:r>
            <a:r>
              <a:rPr lang="en-US" dirty="0"/>
              <a:t> </a:t>
            </a:r>
            <a:r>
              <a:rPr lang="en-US" dirty="0" err="1"/>
              <a:t>mogen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verbonden</a:t>
            </a:r>
            <a:r>
              <a:rPr lang="en-US" dirty="0"/>
              <a:t> </a:t>
            </a:r>
            <a:r>
              <a:rPr lang="en-US" dirty="0" err="1"/>
              <a:t>zijn</a:t>
            </a:r>
            <a:endParaRPr lang="en-US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en-US" dirty="0" err="1"/>
              <a:t>Huizen</a:t>
            </a:r>
            <a:r>
              <a:rPr lang="en-US" dirty="0"/>
              <a:t> </a:t>
            </a:r>
            <a:r>
              <a:rPr lang="en-US" dirty="0" err="1"/>
              <a:t>mogen</a:t>
            </a:r>
            <a:r>
              <a:rPr lang="en-US" dirty="0"/>
              <a:t> </a:t>
            </a:r>
            <a:r>
              <a:rPr lang="en-US" dirty="0" err="1"/>
              <a:t>alleen</a:t>
            </a:r>
            <a:r>
              <a:rPr lang="en-US" dirty="0"/>
              <a:t> via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batterij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verbonden</a:t>
            </a:r>
            <a:r>
              <a:rPr lang="en-US" dirty="0"/>
              <a:t> </a:t>
            </a:r>
            <a:r>
              <a:rPr lang="en-US" dirty="0" err="1"/>
              <a:t>zijn</a:t>
            </a:r>
            <a:endParaRPr lang="en-US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dirty="0"/>
              <a:t>Kabels mogen wel door of “onder” elkaar door.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lvl="0">
              <a:buNone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1895986" y="1186540"/>
            <a:ext cx="7248014" cy="5443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State space</a:t>
            </a:r>
            <a:endParaRPr lang="en" dirty="0"/>
          </a:p>
        </p:txBody>
      </p:sp>
      <p:sp>
        <p:nvSpPr>
          <p:cNvPr id="5" name="Shape 1514">
            <a:extLst>
              <a:ext uri="{FF2B5EF4-FFF2-40B4-BE49-F238E27FC236}">
                <a16:creationId xmlns:a16="http://schemas.microsoft.com/office/drawing/2014/main" id="{9E10B47A-D4AD-47E8-8CD2-B056DB87D649}"/>
              </a:ext>
            </a:extLst>
          </p:cNvPr>
          <p:cNvSpPr txBox="1">
            <a:spLocks/>
          </p:cNvSpPr>
          <p:nvPr/>
        </p:nvSpPr>
        <p:spPr>
          <a:xfrm>
            <a:off x="4742700" y="2414450"/>
            <a:ext cx="2667300" cy="824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1661">
                <a:extLst>
                  <a:ext uri="{FF2B5EF4-FFF2-40B4-BE49-F238E27FC236}">
                    <a16:creationId xmlns:a16="http://schemas.microsoft.com/office/drawing/2014/main" id="{B3BDC1C7-357E-DA4F-BB8A-8B5FFB3FD8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4401" y="2144052"/>
                <a:ext cx="3615592" cy="10953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Char char="◇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Char char="￭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Char char="￮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9pPr>
              </a:lstStyle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r>
                  <a:rPr lang="nl-NL" sz="1800" dirty="0"/>
                  <a:t>N = 150 huizen</a:t>
                </a:r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r>
                  <a:rPr lang="nl-NL" sz="1800" dirty="0"/>
                  <a:t>R = +-30 huizen per batterij</a:t>
                </a:r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b="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nl-NL" sz="1800" b="1" i="1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nl-NL" sz="1800" b="1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1800" b="0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=10^99</m:t>
                      </m:r>
                    </m:oMath>
                  </m:oMathPara>
                </a14:m>
                <a:endParaRPr lang="nl-NL" sz="1800" b="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en" sz="1800" dirty="0"/>
              </a:p>
            </p:txBody>
          </p:sp>
        </mc:Choice>
        <mc:Fallback xmlns="">
          <p:sp>
            <p:nvSpPr>
              <p:cNvPr id="6" name="Shape 1661">
                <a:extLst>
                  <a:ext uri="{FF2B5EF4-FFF2-40B4-BE49-F238E27FC236}">
                    <a16:creationId xmlns:a16="http://schemas.microsoft.com/office/drawing/2014/main" id="{B3BDC1C7-357E-DA4F-BB8A-8B5FFB3FD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401" y="2144052"/>
                <a:ext cx="3615592" cy="1095334"/>
              </a:xfrm>
              <a:prstGeom prst="rect">
                <a:avLst/>
              </a:prstGeom>
              <a:blipFill>
                <a:blip r:embed="rId3"/>
                <a:stretch>
                  <a:fillRect l="-1399" t="-609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151732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1732700" y="794654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Bounds</a:t>
            </a:r>
            <a:endParaRPr lang="en" dirty="0"/>
          </a:p>
        </p:txBody>
      </p:sp>
      <p:sp>
        <p:nvSpPr>
          <p:cNvPr id="5" name="Shape 1514">
            <a:extLst>
              <a:ext uri="{FF2B5EF4-FFF2-40B4-BE49-F238E27FC236}">
                <a16:creationId xmlns:a16="http://schemas.microsoft.com/office/drawing/2014/main" id="{9E10B47A-D4AD-47E8-8CD2-B056DB87D649}"/>
              </a:ext>
            </a:extLst>
          </p:cNvPr>
          <p:cNvSpPr txBox="1">
            <a:spLocks/>
          </p:cNvSpPr>
          <p:nvPr/>
        </p:nvSpPr>
        <p:spPr>
          <a:xfrm>
            <a:off x="4742700" y="2414450"/>
            <a:ext cx="2667300" cy="824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endParaRPr lang="en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E9D1B6B-6C15-A24B-B9B1-C56D3C24D70C}"/>
              </a:ext>
            </a:extLst>
          </p:cNvPr>
          <p:cNvSpPr/>
          <p:nvPr/>
        </p:nvSpPr>
        <p:spPr>
          <a:xfrm>
            <a:off x="1732700" y="903658"/>
            <a:ext cx="652955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Minimum </a:t>
            </a:r>
            <a:r>
              <a:rPr lang="nl-NL" sz="18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bound</a:t>
            </a: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kleinst mogelijke resultaat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Maximum </a:t>
            </a:r>
            <a:r>
              <a:rPr lang="nl-NL" sz="18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bound</a:t>
            </a: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grootst mogelijke resultaat</a:t>
            </a: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 DO: </a:t>
            </a:r>
          </a:p>
          <a:p>
            <a:pPr marL="285750" indent="-285750">
              <a:buFontTx/>
              <a:buChar char="-"/>
            </a:pP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Absolute Minimum : verbind elk huis aan dichtstbijzijnde batterij</a:t>
            </a:r>
          </a:p>
          <a:p>
            <a:pPr marL="285750" indent="-285750">
              <a:buFontTx/>
              <a:buChar char="-"/>
            </a:pPr>
            <a:endParaRPr lang="nl-NL" sz="18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Absolute Maximum: verbind elk huis aan de batterij met de langste afstand tot het huis</a:t>
            </a: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70167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395</Words>
  <Application>Microsoft Macintosh PowerPoint</Application>
  <PresentationFormat>Diavoorstelling (16:9)</PresentationFormat>
  <Paragraphs>182</Paragraphs>
  <Slides>17</Slides>
  <Notes>16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2" baseType="lpstr">
      <vt:lpstr>Arial</vt:lpstr>
      <vt:lpstr>Nixie One</vt:lpstr>
      <vt:lpstr>Muli</vt:lpstr>
      <vt:lpstr>Cambria Math</vt:lpstr>
      <vt:lpstr>Imogen template</vt:lpstr>
      <vt:lpstr>SmartGrid</vt:lpstr>
      <vt:lpstr>Hello!</vt:lpstr>
      <vt:lpstr>Grid</vt:lpstr>
      <vt:lpstr>Wijken</vt:lpstr>
      <vt:lpstr>Doel van de case</vt:lpstr>
      <vt:lpstr>Kosten </vt:lpstr>
      <vt:lpstr>Voorwaarden</vt:lpstr>
      <vt:lpstr>State space</vt:lpstr>
      <vt:lpstr>Bounds</vt:lpstr>
      <vt:lpstr>Random Algoritme</vt:lpstr>
      <vt:lpstr>Resultaten bounds</vt:lpstr>
      <vt:lpstr>Greedy algoritme</vt:lpstr>
      <vt:lpstr>Hillclimber algoritme</vt:lpstr>
      <vt:lpstr>Random algoritme</vt:lpstr>
      <vt:lpstr>Greedy +&amp; Hillclimber</vt:lpstr>
      <vt:lpstr>To do: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David Mokken</dc:creator>
  <cp:lastModifiedBy>Casper Lammers</cp:lastModifiedBy>
  <cp:revision>71</cp:revision>
  <dcterms:modified xsi:type="dcterms:W3CDTF">2019-05-10T09:47:48Z</dcterms:modified>
</cp:coreProperties>
</file>